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60" r:id="rId5"/>
    <p:sldId id="300" r:id="rId6"/>
    <p:sldId id="289" r:id="rId7"/>
    <p:sldId id="310" r:id="rId8"/>
    <p:sldId id="291" r:id="rId9"/>
    <p:sldId id="292" r:id="rId10"/>
    <p:sldId id="293" r:id="rId11"/>
    <p:sldId id="294" r:id="rId12"/>
    <p:sldId id="297" r:id="rId13"/>
    <p:sldId id="299" r:id="rId14"/>
    <p:sldId id="298" r:id="rId15"/>
    <p:sldId id="295" r:id="rId16"/>
    <p:sldId id="296" r:id="rId17"/>
    <p:sldId id="301" r:id="rId18"/>
    <p:sldId id="305" r:id="rId19"/>
    <p:sldId id="306" r:id="rId20"/>
    <p:sldId id="307" r:id="rId21"/>
    <p:sldId id="308" r:id="rId22"/>
    <p:sldId id="309" r:id="rId23"/>
    <p:sldId id="302" r:id="rId24"/>
    <p:sldId id="303" r:id="rId25"/>
    <p:sldId id="304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2088" y="-5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599B47-7385-4FA4-8A95-E47B1567D7D2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D5F39-D2A5-4044-9DB8-176DB7A49B8D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2D5F39-D2A5-4044-9DB8-176DB7A49B8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BF6CF3A-D61D-4CA6-BAC3-40450A3388D3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3706C140-905F-4CC4-8BA8-CC99B3F2403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2546-5B81-453B-AC22-83F7EAD35D29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22371-64D6-4AD1-8E2F-90F13E1013A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5C62F-73FD-4C2E-B22D-F935D959F52D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37925-8C94-4BB0-9922-96695C306EF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B75F3-2610-46F8-8FDB-7CE5682FD66F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E1D78-C91D-4E88-AEFF-B87C12C8350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1E7498-6578-4A93-AF15-EC80772DA0D9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158D7D-DF60-4759-8ADD-D2BAEB1C7ED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07AC8F-ADFB-401D-A06E-22EDF299D885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F92470-3254-437F-981A-5A079E2829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F6906A-62DE-4CDF-A972-AB8FF3381D67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EBB21C-2338-4F4A-B975-6C7CD43F7A3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7F7711-C60F-41F0-8BE6-6C6753C7E9ED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F32C5-081C-458C-AA89-80F46336D8C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3C764-645B-488F-99EC-308E5928EC85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E09EB-C495-4D0F-84E3-524DC22388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09273C-D931-4B5C-B9D4-B9D66531EDAA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033F03-9CEF-4453-BF79-857AFEC3AF4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06ECFBC-7847-49AB-BB5C-776FD472BF54}" type="datetimeFigureOut">
              <a:rPr lang="en-US"/>
              <a:pPr>
                <a:defRPr/>
              </a:pPr>
              <a:t>9/21/2012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C68B9210-1B50-4EAC-BB65-71D6574FF10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FFCD6CE-9E29-42CD-86E2-4CB59C7552B0}" type="datetimeFigureOut">
              <a:rPr lang="en-US"/>
              <a:pPr>
                <a:defRPr/>
              </a:pPr>
              <a:t>9/21/2012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3A3FA779-81A2-482A-9FBB-ED1735528FA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pic>
        <p:nvPicPr>
          <p:cNvPr id="11" name="Picture 4" descr="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30219" y="6438726"/>
            <a:ext cx="1646237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ransportabrasil.com.br/wp-content/uploads/2011/10/aeronautica-armazem.jpg" TargetMode="Externa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n.org.br/img/artigo_1331.jpg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8064896" cy="1829761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pt-BR" dirty="0" smtClean="0"/>
              <a:t>Logística Integrada</a:t>
            </a:r>
            <a:br>
              <a:rPr lang="pt-BR" dirty="0" smtClean="0"/>
            </a:br>
            <a:r>
              <a:rPr lang="pt-BR" sz="3200" dirty="0" smtClean="0"/>
              <a:t>Gestão de </a:t>
            </a:r>
            <a:r>
              <a:rPr lang="pt-BR" sz="3200" dirty="0" smtClean="0"/>
              <a:t>Estoques e Controle Físico</a:t>
            </a:r>
            <a:endParaRPr lang="en-US" sz="4000" dirty="0"/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pt-BR" dirty="0" smtClean="0"/>
          </a:p>
          <a:p>
            <a:pPr marR="0"/>
            <a:endParaRPr lang="pt-BR" dirty="0" smtClean="0"/>
          </a:p>
        </p:txBody>
      </p:sp>
      <p:sp>
        <p:nvSpPr>
          <p:cNvPr id="4" name="Subtítulo 2"/>
          <p:cNvSpPr txBox="1">
            <a:spLocks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marL="0" marR="64008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endParaRPr kumimoji="0" lang="pt-BR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64008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Prof. </a:t>
            </a:r>
            <a:r>
              <a:rPr kumimoji="0" lang="pt-BR" sz="1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Luciel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H. de Oliveira</a:t>
            </a:r>
          </a:p>
          <a:p>
            <a:pPr marL="0" marR="64008" lvl="0" indent="0" algn="r" defTabSz="91440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Tipos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 descr="http://www.gesilos.com.au/images/pellet/3%20x%2026%20Tonne%20Pellet%20Sil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500174"/>
            <a:ext cx="3238480" cy="2428860"/>
          </a:xfrm>
          <a:prstGeom prst="rect">
            <a:avLst/>
          </a:prstGeom>
          <a:noFill/>
        </p:spPr>
      </p:pic>
      <p:pic>
        <p:nvPicPr>
          <p:cNvPr id="3078" name="Picture 6" descr="https://encrypted-tbn3.google.com/images?q=tbn:ANd9GcQNxiXA8kkk_k_attWnKtO5BEfzHOkNvpxJQ3ozfdVaGeBcHOk1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14818"/>
            <a:ext cx="3214710" cy="2143141"/>
          </a:xfrm>
          <a:prstGeom prst="rect">
            <a:avLst/>
          </a:prstGeom>
          <a:noFill/>
        </p:spPr>
      </p:pic>
      <p:pic>
        <p:nvPicPr>
          <p:cNvPr id="3080" name="Picture 8" descr="http://www.embragen.com.br/site_pt/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214818"/>
            <a:ext cx="3119024" cy="2171699"/>
          </a:xfrm>
          <a:prstGeom prst="rect">
            <a:avLst/>
          </a:prstGeom>
          <a:noFill/>
        </p:spPr>
      </p:pic>
      <p:pic>
        <p:nvPicPr>
          <p:cNvPr id="3082" name="Picture 10" descr="http://www.quimica.com.br/revista/qd415/images/armaze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357298"/>
            <a:ext cx="3852860" cy="2580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Tipos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http://www.agvlogistica.com.br/Imagens/diferencia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5285298" cy="3800476"/>
          </a:xfrm>
          <a:prstGeom prst="rect">
            <a:avLst/>
          </a:prstGeom>
          <a:noFill/>
        </p:spPr>
      </p:pic>
      <p:pic>
        <p:nvPicPr>
          <p:cNvPr id="35844" name="Picture 4" descr="http://www.tyba.com.br/fotos/foto/cd213_4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3143248"/>
            <a:ext cx="4762500" cy="3162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Tipos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6" name="Picture 6" descr="https://encrypted-tbn1.google.com/images?q=tbn:ANd9GcRTOhfm4om4H0lxzPJHd5rKrQcsffLp8PxzerfoOOfdSpXcJezYB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3643338" cy="5188464"/>
          </a:xfrm>
          <a:prstGeom prst="rect">
            <a:avLst/>
          </a:prstGeom>
          <a:noFill/>
        </p:spPr>
      </p:pic>
      <p:pic>
        <p:nvPicPr>
          <p:cNvPr id="35848" name="Picture 8" descr="http://www.pdasw.com.br/images/solucoes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1643050"/>
            <a:ext cx="3006245" cy="2143140"/>
          </a:xfrm>
          <a:prstGeom prst="rect">
            <a:avLst/>
          </a:prstGeom>
          <a:noFill/>
        </p:spPr>
      </p:pic>
      <p:sp>
        <p:nvSpPr>
          <p:cNvPr id="7" name="CaixaDeTexto 6"/>
          <p:cNvSpPr txBox="1"/>
          <p:nvPr/>
        </p:nvSpPr>
        <p:spPr>
          <a:xfrm>
            <a:off x="1000100" y="428625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Armazéns refrigerados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Armazéns – Alimentos perecíveis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 descr="http://www.rfidjournal.com/ezimagecatalogue/catalogue/phpKJKcz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2500306"/>
            <a:ext cx="4762500" cy="3752851"/>
          </a:xfrm>
          <a:prstGeom prst="rect">
            <a:avLst/>
          </a:prstGeom>
          <a:noFill/>
        </p:spPr>
      </p:pic>
      <p:pic>
        <p:nvPicPr>
          <p:cNvPr id="40964" name="Picture 4" descr="http://www.grupobenassi.com.br/wp-content/uploads/2010/10/Centro-de-Distribui%C3%A7%C3%A3o-Benassi-Campin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500174"/>
            <a:ext cx="3333733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Armazéns Sustentáveis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71472" y="1357298"/>
            <a:ext cx="8468985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t-BR" dirty="0" smtClean="0"/>
              <a:t>Obra: tintas e vernizes que não agridem o ambiente, pisos  que permitem melhor</a:t>
            </a:r>
          </a:p>
          <a:p>
            <a:pPr algn="just"/>
            <a:r>
              <a:rPr lang="pt-BR" dirty="0" smtClean="0"/>
              <a:t>Escoamento do solo, uso de madeiras reutilizáveis.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Energia: Captação de energia solar e eólica, melhor iluminação natural, </a:t>
            </a:r>
          </a:p>
          <a:p>
            <a:pPr algn="just"/>
            <a:r>
              <a:rPr lang="pt-BR" dirty="0" smtClean="0"/>
              <a:t>Iluminação com desligamento automático, lâmpadas que economizam energia, </a:t>
            </a:r>
          </a:p>
          <a:p>
            <a:pPr algn="just"/>
            <a:r>
              <a:rPr lang="pt-BR" dirty="0" smtClean="0"/>
              <a:t>Automatização de equipamentos para evitar desperdício de energia.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Reaproveitamento: Captação e uso de água da chuva, ventilação natural, </a:t>
            </a:r>
          </a:p>
          <a:p>
            <a:pPr algn="just"/>
            <a:r>
              <a:rPr lang="pt-BR" dirty="0" smtClean="0"/>
              <a:t>Tratamento e descarte de resíduos.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Redução de CO2: substituição de empilhadeiras a combustão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Uso de uniformes ecológicos, ambientes mais </a:t>
            </a:r>
          </a:p>
          <a:p>
            <a:pPr algn="just"/>
            <a:r>
              <a:rPr lang="pt-BR" dirty="0" smtClean="0"/>
              <a:t>Limpos e adequados para o trabalhador.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Exemplos. CD Pão de Açúcar, IVECO, </a:t>
            </a:r>
          </a:p>
          <a:p>
            <a:pPr algn="just"/>
            <a:r>
              <a:rPr lang="pt-BR" dirty="0" smtClean="0"/>
              <a:t>Magazine Luíza, Casas Bahia</a:t>
            </a:r>
          </a:p>
          <a:p>
            <a:pPr algn="just"/>
            <a:endParaRPr lang="pt-BR" dirty="0" smtClean="0"/>
          </a:p>
          <a:p>
            <a:pPr algn="just"/>
            <a:endParaRPr lang="pt-BR" sz="1400" dirty="0"/>
          </a:p>
        </p:txBody>
      </p:sp>
      <p:pic>
        <p:nvPicPr>
          <p:cNvPr id="38914" name="Picture 2" descr="http://www.posvendaiveco.com.br/Adm/Mods/Especific/gco/Imgs/Entidades/copi_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4786322"/>
            <a:ext cx="2724479" cy="1814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Estruturas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6866" name="Picture 2" descr="https://encrypted-tbn1.google.com/images?q=tbn:ANd9GcSSK5MsEes3z8yd1Zy8GMTjTLBUIr92ABN93ZWnf8SAtzs_q-qIH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642918"/>
            <a:ext cx="2466975" cy="1847851"/>
          </a:xfrm>
          <a:prstGeom prst="rect">
            <a:avLst/>
          </a:prstGeom>
          <a:noFill/>
        </p:spPr>
      </p:pic>
      <p:pic>
        <p:nvPicPr>
          <p:cNvPr id="36868" name="Picture 4" descr="http://www.imam.com.br/revistaintralogistica/images/stories/edicoes/ed.255/niveladoras-de-doc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714620"/>
            <a:ext cx="2828916" cy="1857412"/>
          </a:xfrm>
          <a:prstGeom prst="rect">
            <a:avLst/>
          </a:prstGeom>
          <a:noFill/>
        </p:spPr>
      </p:pic>
      <p:pic>
        <p:nvPicPr>
          <p:cNvPr id="36870" name="Picture 6" descr="https://encrypted-tbn0.google.com/images?q=tbn:ANd9GcQqSzws_n0huyjsbB-q779wOXgx9FG6Fu_hFu67L0IfV4gi18Pzz50WaSkfz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786322"/>
            <a:ext cx="3000396" cy="1878702"/>
          </a:xfrm>
          <a:prstGeom prst="rect">
            <a:avLst/>
          </a:prstGeom>
          <a:noFill/>
        </p:spPr>
      </p:pic>
      <p:pic>
        <p:nvPicPr>
          <p:cNvPr id="36872" name="Picture 8" descr="http://www.engeon.com.br/engeon/images/produtos%20novos/saur/embutida/99imagem4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35743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Estruturas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 descr="http://www.manutencaoesuprimentos.com.br/imagem/segmentos/empilhadeiras-5-4-3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14422"/>
            <a:ext cx="2409825" cy="2409826"/>
          </a:xfrm>
          <a:prstGeom prst="rect">
            <a:avLst/>
          </a:prstGeom>
          <a:noFill/>
        </p:spPr>
      </p:pic>
      <p:pic>
        <p:nvPicPr>
          <p:cNvPr id="37892" name="Picture 4" descr="https://encrypted-tbn1.google.com/images?q=tbn:ANd9GcRG_vJQXCoPo9nSRls4gm9UF_G5rRwEbzFkpQMjhu7oj23RGr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1357298"/>
            <a:ext cx="2914653" cy="2185990"/>
          </a:xfrm>
          <a:prstGeom prst="rect">
            <a:avLst/>
          </a:prstGeom>
          <a:noFill/>
        </p:spPr>
      </p:pic>
      <p:pic>
        <p:nvPicPr>
          <p:cNvPr id="37894" name="Picture 6" descr="http://www.metodo.com.br/midias/Releases/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714752"/>
            <a:ext cx="4134208" cy="2571768"/>
          </a:xfrm>
          <a:prstGeom prst="rect">
            <a:avLst/>
          </a:prstGeom>
          <a:noFill/>
        </p:spPr>
      </p:pic>
      <p:pic>
        <p:nvPicPr>
          <p:cNvPr id="37896" name="Picture 8" descr="http://www.transportabrasil.com.br/wp-content/uploads/2011/10/aeronautica-armazem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86" y="3714752"/>
            <a:ext cx="396481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Sistêmico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571472" y="1357298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Documentos de entrada e saída: nota fiscal</a:t>
            </a:r>
          </a:p>
          <a:p>
            <a:endParaRPr lang="pt-BR" sz="1400" dirty="0"/>
          </a:p>
        </p:txBody>
      </p:sp>
      <p:pic>
        <p:nvPicPr>
          <p:cNvPr id="41986" name="Picture 2" descr="http://www.sitesa.com.br/contabil/notas/n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14488"/>
            <a:ext cx="2612590" cy="1857388"/>
          </a:xfrm>
          <a:prstGeom prst="rect">
            <a:avLst/>
          </a:prstGeom>
          <a:noFill/>
        </p:spPr>
      </p:pic>
      <p:pic>
        <p:nvPicPr>
          <p:cNvPr id="41987" name="Picture 3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857364"/>
            <a:ext cx="1795882" cy="1833372"/>
          </a:xfrm>
          <a:prstGeom prst="rect">
            <a:avLst/>
          </a:prstGeom>
          <a:noFill/>
        </p:spPr>
      </p:pic>
      <p:pic>
        <p:nvPicPr>
          <p:cNvPr id="41988" name="Picture 4" descr="C:\Users\Priscila\AppData\Local\Microsoft\Windows\Temporary Internet Files\Content.IE5\DC6G1GFH\MC900295011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000504"/>
            <a:ext cx="1259129" cy="1815998"/>
          </a:xfrm>
          <a:prstGeom prst="rect">
            <a:avLst/>
          </a:prstGeom>
          <a:noFill/>
        </p:spPr>
      </p:pic>
      <p:cxnSp>
        <p:nvCxnSpPr>
          <p:cNvPr id="9" name="Conector de seta reta 8"/>
          <p:cNvCxnSpPr>
            <a:stCxn id="41986" idx="3"/>
          </p:cNvCxnSpPr>
          <p:nvPr/>
        </p:nvCxnSpPr>
        <p:spPr>
          <a:xfrm>
            <a:off x="3326938" y="2643182"/>
            <a:ext cx="53068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>
            <a:stCxn id="41986" idx="2"/>
          </p:cNvCxnSpPr>
          <p:nvPr/>
        </p:nvCxnSpPr>
        <p:spPr>
          <a:xfrm rot="5400000">
            <a:off x="1546091" y="3454516"/>
            <a:ext cx="357192" cy="591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89" name="Picture 5" descr="C:\Users\Priscila\AppData\Local\Microsoft\Windows\Temporary Internet Files\Content.IE5\JMHB830X\MC900230990[2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3786190"/>
            <a:ext cx="1664329" cy="2184903"/>
          </a:xfrm>
          <a:prstGeom prst="rect">
            <a:avLst/>
          </a:prstGeom>
          <a:noFill/>
        </p:spPr>
      </p:pic>
      <p:pic>
        <p:nvPicPr>
          <p:cNvPr id="41991" name="Picture 7" descr="https://encrypted-tbn2.google.com/images?q=tbn:ANd9GcQe60pb0O6yBA6h67aTJuUNiIHOygv06_NC5l4OZEdMmbEX5WP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4071942"/>
            <a:ext cx="1862142" cy="2071694"/>
          </a:xfrm>
          <a:prstGeom prst="rect">
            <a:avLst/>
          </a:prstGeom>
          <a:noFill/>
        </p:spPr>
      </p:pic>
      <p:cxnSp>
        <p:nvCxnSpPr>
          <p:cNvPr id="21" name="Conector de seta reta 20"/>
          <p:cNvCxnSpPr/>
          <p:nvPr/>
        </p:nvCxnSpPr>
        <p:spPr>
          <a:xfrm>
            <a:off x="2285984" y="492919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de seta reta 22"/>
          <p:cNvCxnSpPr/>
          <p:nvPr/>
        </p:nvCxnSpPr>
        <p:spPr>
          <a:xfrm>
            <a:off x="4857752" y="5000636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993" name="Picture 9" descr="C:\Program Files (x86)\Microsoft Office\MEDIA\CAGCAT10\j0292982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1285860"/>
            <a:ext cx="1843430" cy="1819656"/>
          </a:xfrm>
          <a:prstGeom prst="rect">
            <a:avLst/>
          </a:prstGeom>
          <a:noFill/>
        </p:spPr>
      </p:pic>
      <p:cxnSp>
        <p:nvCxnSpPr>
          <p:cNvPr id="27" name="Conector de seta reta 26"/>
          <p:cNvCxnSpPr/>
          <p:nvPr/>
        </p:nvCxnSpPr>
        <p:spPr>
          <a:xfrm rot="5400000" flipH="1" flipV="1">
            <a:off x="4750595" y="3821909"/>
            <a:ext cx="128588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/>
          <p:cNvCxnSpPr>
            <a:stCxn id="41991" idx="0"/>
          </p:cNvCxnSpPr>
          <p:nvPr/>
        </p:nvCxnSpPr>
        <p:spPr>
          <a:xfrm rot="16200000" flipV="1">
            <a:off x="7216395" y="3856439"/>
            <a:ext cx="428628" cy="23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ta para cima e para baixo 29"/>
          <p:cNvSpPr/>
          <p:nvPr/>
        </p:nvSpPr>
        <p:spPr>
          <a:xfrm>
            <a:off x="7358082" y="3214686"/>
            <a:ext cx="500066" cy="7143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Sistêmico – Código de Barras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6" name="Picture 2" descr="http://images02.olx.com.br/ui/15/07/65/1316789439_139200265_1-Fotos-de--Leitor-S-Fio-de-codigo-de-Barras-QuickScan-Mobile-QM2130-Datalogic-Elgin-com-Cabo-e-Ba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285860"/>
            <a:ext cx="4310051" cy="3585963"/>
          </a:xfrm>
          <a:prstGeom prst="rect">
            <a:avLst/>
          </a:prstGeom>
          <a:noFill/>
        </p:spPr>
      </p:pic>
      <p:pic>
        <p:nvPicPr>
          <p:cNvPr id="47110" name="Picture 6" descr="http://flashcard.inf.br/artigos/wp-content/uploads/2011/01/codigo-de-barras-ean1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357562"/>
            <a:ext cx="3057525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Sistêmico - Etiquetas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2" name="Picture 4" descr="http://www.rretiquetas.com.br/wp-content/uploads/2009/03/etiquetas_quimico_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3819525" cy="2857500"/>
          </a:xfrm>
          <a:prstGeom prst="rect">
            <a:avLst/>
          </a:prstGeom>
          <a:noFill/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2000240"/>
            <a:ext cx="4071966" cy="4219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Necessidade dos estoques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5750" y="1285875"/>
            <a:ext cx="8229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Melhorar o serviço ao cliente</a:t>
            </a: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Reduzir custos:</a:t>
            </a: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1538287" lvl="2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Economias de escala de produção</a:t>
            </a:r>
          </a:p>
          <a:p>
            <a:pPr marL="1538287" lvl="2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Economias na compra ou transporte</a:t>
            </a:r>
          </a:p>
          <a:p>
            <a:pPr marL="1538287" lvl="2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Aproveitar valores de compras baixos</a:t>
            </a:r>
          </a:p>
          <a:p>
            <a:pPr marL="1538287" lvl="2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Amortecer efeitos de incerteza na cadeia (suprimentos, produção e demanda).</a:t>
            </a:r>
          </a:p>
          <a:p>
            <a:pPr marL="1538287" lvl="2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pt-BR" sz="2800" dirty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   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img.alibaba.com/photo/51037419/CC_RFID_Card_contactless_card_identification_car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00108"/>
            <a:ext cx="3429000" cy="3429001"/>
          </a:xfrm>
          <a:prstGeom prst="rect">
            <a:avLst/>
          </a:prstGeom>
          <a:noFill/>
        </p:spPr>
      </p:pic>
      <p:pic>
        <p:nvPicPr>
          <p:cNvPr id="49156" name="Picture 4" descr="http://www.technovelgy.com/graphics/content07/rfid-ear-tag.jpg?w=300&amp;h=3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285860"/>
            <a:ext cx="2905122" cy="2838719"/>
          </a:xfrm>
          <a:prstGeom prst="rect">
            <a:avLst/>
          </a:prstGeom>
          <a:noFill/>
        </p:spPr>
      </p:pic>
      <p:pic>
        <p:nvPicPr>
          <p:cNvPr id="49160" name="Picture 8" descr="http://sellerink.com.br/blog/wp-content/uploads/2010/07/rfid_wagon-244x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643314"/>
            <a:ext cx="2324100" cy="285750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Sistêmico - RFID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físico – Inventário Anual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71472" y="1357298"/>
            <a:ext cx="8481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Inventário Anual – Contagem de 100% dos itens de estoques e confrontado com </a:t>
            </a:r>
          </a:p>
          <a:p>
            <a:r>
              <a:rPr lang="pt-BR" dirty="0" smtClean="0"/>
              <a:t>os dados do sistema</a:t>
            </a:r>
          </a:p>
        </p:txBody>
      </p:sp>
      <p:pic>
        <p:nvPicPr>
          <p:cNvPr id="50178" name="Picture 2" descr="http://www.ofinanceiro.net/wp-content/uploads/2011/12/artigo_rogerio3_0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357430"/>
            <a:ext cx="3686175" cy="3219451"/>
          </a:xfrm>
          <a:prstGeom prst="rect">
            <a:avLst/>
          </a:prstGeom>
          <a:noFill/>
        </p:spPr>
      </p:pic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70" y="2428868"/>
            <a:ext cx="5000628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01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501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Controle físico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571472" y="1357298"/>
            <a:ext cx="816120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Inventário Rotativo – Sistema em que itens são selecionados para contagens</a:t>
            </a:r>
          </a:p>
          <a:p>
            <a:r>
              <a:rPr lang="pt-BR" dirty="0" smtClean="0"/>
              <a:t>semanais. </a:t>
            </a:r>
          </a:p>
          <a:p>
            <a:endParaRPr lang="pt-BR" dirty="0" smtClean="0"/>
          </a:p>
          <a:p>
            <a:r>
              <a:rPr lang="pt-BR" dirty="0" smtClean="0"/>
              <a:t>Os itens são classificados por importância em escala ABC e contados com </a:t>
            </a:r>
          </a:p>
          <a:p>
            <a:r>
              <a:rPr lang="pt-BR" dirty="0" err="1" smtClean="0"/>
              <a:t>frequencia</a:t>
            </a:r>
            <a:r>
              <a:rPr lang="pt-BR" dirty="0" smtClean="0"/>
              <a:t> de acordo com sua importância.</a:t>
            </a:r>
          </a:p>
          <a:p>
            <a:endParaRPr lang="pt-BR" dirty="0" smtClean="0"/>
          </a:p>
          <a:p>
            <a:r>
              <a:rPr lang="pt-BR" dirty="0" smtClean="0"/>
              <a:t>Pequenos ajustes são feitos antes do inventário e as causas são investigadas</a:t>
            </a:r>
          </a:p>
          <a:p>
            <a:r>
              <a:rPr lang="pt-BR" dirty="0" smtClean="0"/>
              <a:t>para evitar novos erros.</a:t>
            </a:r>
          </a:p>
        </p:txBody>
      </p:sp>
      <p:pic>
        <p:nvPicPr>
          <p:cNvPr id="51203" name="Picture 3" descr="C:\Users\Priscila\AppData\Local\Microsoft\Windows\Temporary Internet Files\Content.IE5\2N4CKMZ6\MP900448545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500438"/>
            <a:ext cx="4290702" cy="31280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Desperdícios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4034" name="Picture 2" descr="http://oglobo.globo.com/fotos/2007/07/20/20_MHG_remedi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571744"/>
            <a:ext cx="5203189" cy="3326137"/>
          </a:xfrm>
          <a:prstGeom prst="rect">
            <a:avLst/>
          </a:prstGeom>
          <a:noFill/>
        </p:spPr>
      </p:pic>
      <p:sp>
        <p:nvSpPr>
          <p:cNvPr id="18" name="CaixaDeTexto 17"/>
          <p:cNvSpPr txBox="1"/>
          <p:nvPr/>
        </p:nvSpPr>
        <p:spPr>
          <a:xfrm>
            <a:off x="571472" y="1571612"/>
            <a:ext cx="7237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Secretaria estadual de Saúde descobre no estoque 3 milhões de</a:t>
            </a:r>
          </a:p>
          <a:p>
            <a:r>
              <a:rPr lang="pt-BR" b="1" dirty="0" smtClean="0"/>
              <a:t> remédios e insumos vencidos – Jul 2007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Desperdícios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571472" y="1571612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Estoque de materiais para reciclagem</a:t>
            </a:r>
            <a:endParaRPr lang="pt-BR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endParaRPr kumimoji="0" lang="pt-BR" sz="175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3"/>
              </a:rPr>
              <a:t>artigo_1331.jpg</a:t>
            </a:r>
            <a:endParaRPr kumimoji="0" lang="pt-BR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8" name="Picture 2" descr="http://www.lean.org.br/img/artigo_1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285992"/>
            <a:ext cx="3810000" cy="3138491"/>
          </a:xfrm>
          <a:prstGeom prst="rect">
            <a:avLst/>
          </a:prstGeom>
          <a:noFill/>
        </p:spPr>
      </p:pic>
      <p:pic>
        <p:nvPicPr>
          <p:cNvPr id="45060" name="Picture 4" descr="http://www.lean.org.br/img/artigo_13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357430"/>
            <a:ext cx="3810000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encrypted-tbn2.google.com/images?q=tbn:ANd9GcQouLvppBxV4ExaQB3eUY3ZftVAk3juHklYn5ttlgRcPIfGObpbMN64DF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642918"/>
            <a:ext cx="2786082" cy="3714778"/>
          </a:xfrm>
          <a:prstGeom prst="rect">
            <a:avLst/>
          </a:prstGeom>
          <a:noFill/>
        </p:spPr>
      </p:pic>
      <p:pic>
        <p:nvPicPr>
          <p:cNvPr id="15362" name="Picture 2" descr="http://www.agenciaminas.mg.gov.br/images/stories/fotos/fotosinternas/20120106143155_cedec-envia-donativos-para-divinopolis-credito-osvaldo-afonso-0010.jpg?rand=40577448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2285992"/>
            <a:ext cx="4857784" cy="40884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Impacto econômico dos estoques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85750" y="1285875"/>
            <a:ext cx="8229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pt-BR" sz="2800" dirty="0" smtClean="0">
              <a:latin typeface="+mn-lt"/>
              <a:ea typeface="ＭＳ Ｐゴシック" pitchFamily="-109" charset="-128"/>
              <a:cs typeface="+mn-cs"/>
            </a:endParaRP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Ter estoque alto custa: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Custos de oportunidade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Fluxo de caixa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Desperdícios</a:t>
            </a: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>
              <a:latin typeface="+mn-lt"/>
              <a:ea typeface="ＭＳ Ｐゴシック" pitchFamily="-109" charset="-128"/>
              <a:cs typeface="+mn-cs"/>
            </a:endParaRPr>
          </a:p>
          <a:p>
            <a:pPr marL="623887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Char char="Ø"/>
              <a:defRPr/>
            </a:pPr>
            <a:r>
              <a:rPr lang="pt-BR" sz="2800" dirty="0" smtClean="0">
                <a:ea typeface="ＭＳ Ｐゴシック" pitchFamily="-109" charset="-128"/>
              </a:rPr>
              <a:t>Não ter estoque custa: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ea typeface="ＭＳ Ｐゴシック" pitchFamily="-109" charset="-128"/>
              </a:rPr>
              <a:t>Custo de venda perdida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ea typeface="ＭＳ Ｐゴシック" pitchFamily="-109" charset="-128"/>
              </a:rPr>
              <a:t>Perda de margem de venda de produtos associados</a:t>
            </a:r>
          </a:p>
          <a:p>
            <a:pPr marL="1081087" lvl="1" indent="-514350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pt-BR" sz="2800" dirty="0" smtClean="0">
                <a:ea typeface="ＭＳ Ｐゴシック" pitchFamily="-109" charset="-128"/>
              </a:rPr>
              <a:t>Insatisfação do cliente.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+mn-lt"/>
              <a:ea typeface="ＭＳ Ｐゴシック" pitchFamily="-109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Classificação de estoques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1571613"/>
            <a:ext cx="778671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Quanto ao tipo: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Matéria prima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Embalagem 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Material em processo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Produto acabado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Peças de reposição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Indiretos: manutenção, escritório, ferramentas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Classificação de estoques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1571613"/>
            <a:ext cx="778671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Quanto à localização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Estoques no canal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Estoques em trânsito.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Quanto à função: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Estoques cíclicos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Estoques de segurança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Estoques obsoletos e mortos</a:t>
            </a: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Gestão de Estoques - Físico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50" y="1285875"/>
            <a:ext cx="8229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Armazenagem – Tipos de armazéns, estrutura de armazenagem, equipamentos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Movimentação: Recebimento, Expedição, Interna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Sistemas</a:t>
            </a: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r>
              <a:rPr lang="pt-BR" sz="2800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Inventário anual e </a:t>
            </a:r>
            <a:r>
              <a:rPr lang="pt-BR" sz="2800" i="1" dirty="0" err="1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Cycle</a:t>
            </a:r>
            <a:r>
              <a:rPr lang="pt-BR" sz="28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 </a:t>
            </a:r>
            <a:r>
              <a:rPr lang="pt-BR" sz="2800" i="1" dirty="0" err="1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Counting</a:t>
            </a:r>
            <a:endParaRPr lang="pt-BR" sz="2800" i="1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822325" lvl="1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 smtClean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  <a:p>
            <a:pPr marL="365125" indent="-255588" eaLnBrk="0" fontAlgn="auto" hangingPunct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 pitchFamily="-109" charset="2"/>
              <a:buChar char=""/>
              <a:defRPr/>
            </a:pPr>
            <a:endParaRPr lang="pt-BR" sz="2800" dirty="0">
              <a:latin typeface="Arial" pitchFamily="34" charset="0"/>
              <a:ea typeface="ＭＳ Ｐゴシック" pitchFamily="-109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000" b="1" dirty="0" smtClean="0"/>
              <a:t>C</a:t>
            </a:r>
            <a:r>
              <a:rPr lang="pt-BR" sz="2000" b="1" dirty="0" smtClean="0"/>
              <a:t>ontagem </a:t>
            </a:r>
            <a:r>
              <a:rPr lang="pt-BR" sz="2000" b="1" dirty="0" smtClean="0"/>
              <a:t>de </a:t>
            </a:r>
            <a:r>
              <a:rPr lang="pt-BR" sz="2000" b="1" dirty="0" smtClean="0"/>
              <a:t>ciclo: </a:t>
            </a:r>
            <a:r>
              <a:rPr lang="pt-BR" sz="2000" dirty="0" smtClean="0"/>
              <a:t>procedimento </a:t>
            </a:r>
            <a:r>
              <a:rPr lang="pt-BR" sz="2000" dirty="0" smtClean="0"/>
              <a:t>de auditoria de </a:t>
            </a:r>
            <a:r>
              <a:rPr lang="pt-BR" sz="2000" dirty="0" smtClean="0"/>
              <a:t>estoque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Um subconjunto </a:t>
            </a:r>
            <a:r>
              <a:rPr lang="pt-BR" sz="2000" dirty="0" smtClean="0"/>
              <a:t>de </a:t>
            </a:r>
            <a:r>
              <a:rPr lang="pt-BR" sz="2000" dirty="0" smtClean="0"/>
              <a:t>estoque, </a:t>
            </a:r>
            <a:r>
              <a:rPr lang="pt-BR" sz="2000" dirty="0" smtClean="0"/>
              <a:t>em um local específico, é </a:t>
            </a:r>
            <a:r>
              <a:rPr lang="pt-BR" sz="2000" dirty="0" smtClean="0"/>
              <a:t>contado </a:t>
            </a:r>
            <a:r>
              <a:rPr lang="pt-BR" sz="2000" dirty="0" smtClean="0"/>
              <a:t>em um dia </a:t>
            </a:r>
            <a:r>
              <a:rPr lang="pt-BR" sz="2000" dirty="0" smtClean="0"/>
              <a:t>determinado.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deve </a:t>
            </a:r>
            <a:r>
              <a:rPr lang="pt-BR" sz="2000" dirty="0" smtClean="0"/>
              <a:t>ser realizada apenas em instalações com um elevado grau de precisão do inventário (superior a 95%). </a:t>
            </a:r>
            <a:endParaRPr lang="pt-BR" sz="2000" dirty="0" smtClean="0"/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Objetivo: verificar </a:t>
            </a:r>
            <a:r>
              <a:rPr lang="pt-BR" sz="2000" dirty="0" smtClean="0"/>
              <a:t>a precisão do inventário </a:t>
            </a:r>
            <a:endParaRPr lang="pt-BR" sz="2000" dirty="0" smtClean="0"/>
          </a:p>
          <a:p>
            <a:pPr algn="just">
              <a:buNone/>
            </a:pPr>
            <a:endParaRPr lang="pt-BR" sz="2000" dirty="0" smtClean="0"/>
          </a:p>
          <a:p>
            <a:endParaRPr lang="en-US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pt-BR" sz="36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/>
            </a:r>
            <a:br>
              <a:rPr lang="pt-BR" sz="36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</a:br>
            <a:r>
              <a:rPr lang="pt-BR" sz="3600" i="1" dirty="0" err="1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Cycle</a:t>
            </a:r>
            <a:r>
              <a:rPr lang="pt-BR" sz="36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 </a:t>
            </a:r>
            <a:r>
              <a:rPr lang="pt-BR" sz="3600" i="1" dirty="0" err="1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>Counting</a:t>
            </a:r>
            <a:r>
              <a:rPr lang="pt-BR" sz="36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  <a:t/>
            </a:r>
            <a:br>
              <a:rPr lang="pt-BR" sz="3600" i="1" dirty="0" smtClean="0">
                <a:latin typeface="Arial" pitchFamily="34" charset="0"/>
                <a:ea typeface="ＭＳ Ｐゴシック" pitchFamily="-109" charset="-128"/>
                <a:cs typeface="Arial" pitchFamily="34" charset="0"/>
              </a:rPr>
            </a:br>
            <a:endParaRPr lang="en-US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Gestão de Estoques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Priscila\AppData\Local\Microsoft\Windows\Temporary Internet Files\Content.IE5\JMHB830X\MC90023837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14282" y="1428736"/>
            <a:ext cx="1798625" cy="1048817"/>
          </a:xfrm>
          <a:prstGeom prst="rect">
            <a:avLst/>
          </a:prstGeom>
          <a:noFill/>
        </p:spPr>
      </p:pic>
      <p:sp>
        <p:nvSpPr>
          <p:cNvPr id="7" name="Retângulo 6"/>
          <p:cNvSpPr/>
          <p:nvPr/>
        </p:nvSpPr>
        <p:spPr>
          <a:xfrm rot="16200000">
            <a:off x="2143108" y="1214422"/>
            <a:ext cx="4786346" cy="5143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9" name="Picture 5" descr="C:\Users\Priscila\AppData\Local\Microsoft\Windows\Temporary Internet Files\Content.IE5\3E745SDY\MP90040148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4572008"/>
            <a:ext cx="1500166" cy="1857388"/>
          </a:xfrm>
          <a:prstGeom prst="rect">
            <a:avLst/>
          </a:prstGeom>
          <a:noFill/>
        </p:spPr>
      </p:pic>
      <p:sp>
        <p:nvSpPr>
          <p:cNvPr id="12" name="Retângulo 11"/>
          <p:cNvSpPr/>
          <p:nvPr/>
        </p:nvSpPr>
        <p:spPr>
          <a:xfrm rot="16200000">
            <a:off x="1214414" y="2428868"/>
            <a:ext cx="2786082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 rot="16200000">
            <a:off x="4393405" y="2035959"/>
            <a:ext cx="2000264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 rot="16200000">
            <a:off x="1893075" y="4750603"/>
            <a:ext cx="1357322" cy="85725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 rot="16200000">
            <a:off x="4393405" y="4464851"/>
            <a:ext cx="2000264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 rot="16200000">
            <a:off x="3178959" y="2035959"/>
            <a:ext cx="2000264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 rot="16200000">
            <a:off x="5500694" y="2071678"/>
            <a:ext cx="2000264" cy="857256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 rot="16200000">
            <a:off x="3178959" y="4393413"/>
            <a:ext cx="2000264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 rot="16200000">
            <a:off x="5536413" y="4464851"/>
            <a:ext cx="2000264" cy="928694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/>
          <p:cNvSpPr txBox="1"/>
          <p:nvPr/>
        </p:nvSpPr>
        <p:spPr>
          <a:xfrm>
            <a:off x="142844" y="2571744"/>
            <a:ext cx="1857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Descarregamento</a:t>
            </a:r>
          </a:p>
          <a:p>
            <a:r>
              <a:rPr lang="pt-BR" sz="1400" dirty="0" smtClean="0"/>
              <a:t>Separação, Classificação,</a:t>
            </a:r>
          </a:p>
          <a:p>
            <a:r>
              <a:rPr lang="pt-BR" sz="1400" dirty="0" smtClean="0"/>
              <a:t>Inspeção</a:t>
            </a:r>
            <a:endParaRPr lang="pt-BR" sz="1400" dirty="0"/>
          </a:p>
        </p:txBody>
      </p:sp>
      <p:cxnSp>
        <p:nvCxnSpPr>
          <p:cNvPr id="24" name="Conector de seta reta 23"/>
          <p:cNvCxnSpPr>
            <a:endCxn id="12" idx="0"/>
          </p:cNvCxnSpPr>
          <p:nvPr/>
        </p:nvCxnSpPr>
        <p:spPr>
          <a:xfrm flipV="1">
            <a:off x="1571604" y="2893215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to 25"/>
          <p:cNvCxnSpPr/>
          <p:nvPr/>
        </p:nvCxnSpPr>
        <p:spPr>
          <a:xfrm rot="16200000" flipH="1">
            <a:off x="3035289" y="3251199"/>
            <a:ext cx="573092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to 27"/>
          <p:cNvCxnSpPr/>
          <p:nvPr/>
        </p:nvCxnSpPr>
        <p:spPr>
          <a:xfrm rot="5400000" flipH="1" flipV="1">
            <a:off x="2893207" y="3107529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/>
          <p:cNvCxnSpPr/>
          <p:nvPr/>
        </p:nvCxnSpPr>
        <p:spPr>
          <a:xfrm>
            <a:off x="3500430" y="250030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/>
          <p:cNvCxnSpPr/>
          <p:nvPr/>
        </p:nvCxnSpPr>
        <p:spPr>
          <a:xfrm rot="5400000">
            <a:off x="2857488" y="4357694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de seta reta 33"/>
          <p:cNvCxnSpPr/>
          <p:nvPr/>
        </p:nvCxnSpPr>
        <p:spPr>
          <a:xfrm>
            <a:off x="3500430" y="5000636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ixaDeTexto 35"/>
          <p:cNvSpPr txBox="1"/>
          <p:nvPr/>
        </p:nvSpPr>
        <p:spPr>
          <a:xfrm>
            <a:off x="0" y="4500570"/>
            <a:ext cx="1857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/>
              <a:t>Movimentação para </a:t>
            </a:r>
          </a:p>
          <a:p>
            <a:r>
              <a:rPr lang="pt-BR" sz="1400" dirty="0" smtClean="0"/>
              <a:t>estocagem</a:t>
            </a:r>
            <a:endParaRPr lang="pt-BR" sz="1400" dirty="0"/>
          </a:p>
        </p:txBody>
      </p:sp>
      <p:sp>
        <p:nvSpPr>
          <p:cNvPr id="37" name="CaixaDeTexto 36"/>
          <p:cNvSpPr txBox="1"/>
          <p:nvPr/>
        </p:nvSpPr>
        <p:spPr>
          <a:xfrm>
            <a:off x="4000496" y="1714488"/>
            <a:ext cx="615553" cy="142442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Compartimentos</a:t>
            </a:r>
          </a:p>
          <a:p>
            <a:r>
              <a:rPr lang="pt-BR" sz="1400" dirty="0" smtClean="0"/>
              <a:t> para estocagem</a:t>
            </a:r>
            <a:endParaRPr lang="pt-BR" sz="1400" dirty="0"/>
          </a:p>
        </p:txBody>
      </p:sp>
      <p:sp>
        <p:nvSpPr>
          <p:cNvPr id="38" name="CaixaDeTexto 37"/>
          <p:cNvSpPr txBox="1"/>
          <p:nvPr/>
        </p:nvSpPr>
        <p:spPr>
          <a:xfrm>
            <a:off x="3857620" y="4143380"/>
            <a:ext cx="615553" cy="142442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Compartimentos</a:t>
            </a:r>
          </a:p>
          <a:p>
            <a:r>
              <a:rPr lang="pt-BR" sz="1400" dirty="0" smtClean="0"/>
              <a:t> para estocagem</a:t>
            </a:r>
            <a:endParaRPr lang="pt-BR" sz="1400" dirty="0"/>
          </a:p>
        </p:txBody>
      </p:sp>
      <p:sp>
        <p:nvSpPr>
          <p:cNvPr id="41" name="CaixaDeTexto 40"/>
          <p:cNvSpPr txBox="1"/>
          <p:nvPr/>
        </p:nvSpPr>
        <p:spPr>
          <a:xfrm>
            <a:off x="5072066" y="1714488"/>
            <a:ext cx="615553" cy="142442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Compartimentos</a:t>
            </a:r>
          </a:p>
          <a:p>
            <a:r>
              <a:rPr lang="pt-BR" sz="1400" dirty="0" smtClean="0"/>
              <a:t> para estocagem</a:t>
            </a:r>
            <a:endParaRPr lang="pt-BR" sz="1400" dirty="0"/>
          </a:p>
        </p:txBody>
      </p:sp>
      <p:sp>
        <p:nvSpPr>
          <p:cNvPr id="42" name="CaixaDeTexto 41"/>
          <p:cNvSpPr txBox="1"/>
          <p:nvPr/>
        </p:nvSpPr>
        <p:spPr>
          <a:xfrm>
            <a:off x="5143504" y="4214818"/>
            <a:ext cx="615553" cy="142442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Compartimentos</a:t>
            </a:r>
          </a:p>
          <a:p>
            <a:r>
              <a:rPr lang="pt-BR" sz="1400" dirty="0" smtClean="0"/>
              <a:t> para estocagem</a:t>
            </a:r>
            <a:endParaRPr lang="pt-BR" sz="1400" dirty="0"/>
          </a:p>
        </p:txBody>
      </p:sp>
      <p:cxnSp>
        <p:nvCxnSpPr>
          <p:cNvPr id="44" name="Conector de seta reta 43"/>
          <p:cNvCxnSpPr>
            <a:stCxn id="18" idx="3"/>
          </p:cNvCxnSpPr>
          <p:nvPr/>
        </p:nvCxnSpPr>
        <p:spPr>
          <a:xfrm rot="5400000" flipH="1" flipV="1">
            <a:off x="4804173" y="3089670"/>
            <a:ext cx="142876" cy="13930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45"/>
          <p:cNvCxnSpPr>
            <a:stCxn id="16" idx="1"/>
          </p:cNvCxnSpPr>
          <p:nvPr/>
        </p:nvCxnSpPr>
        <p:spPr>
          <a:xfrm rot="16200000" flipH="1">
            <a:off x="4804173" y="2875355"/>
            <a:ext cx="214314" cy="14644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de seta reta 47"/>
          <p:cNvCxnSpPr>
            <a:stCxn id="13" idx="1"/>
          </p:cNvCxnSpPr>
          <p:nvPr/>
        </p:nvCxnSpPr>
        <p:spPr>
          <a:xfrm rot="16200000" flipH="1">
            <a:off x="5411396" y="3482578"/>
            <a:ext cx="214314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49"/>
          <p:cNvCxnSpPr>
            <a:stCxn id="15" idx="3"/>
          </p:cNvCxnSpPr>
          <p:nvPr/>
        </p:nvCxnSpPr>
        <p:spPr>
          <a:xfrm rot="5400000" flipH="1" flipV="1">
            <a:off x="5411396" y="3696893"/>
            <a:ext cx="214314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ixaDeTexto 50"/>
          <p:cNvSpPr txBox="1"/>
          <p:nvPr/>
        </p:nvSpPr>
        <p:spPr>
          <a:xfrm>
            <a:off x="2285984" y="1857364"/>
            <a:ext cx="400110" cy="114710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Recebimento</a:t>
            </a:r>
            <a:endParaRPr lang="pt-BR" sz="1400" dirty="0"/>
          </a:p>
        </p:txBody>
      </p:sp>
      <p:sp>
        <p:nvSpPr>
          <p:cNvPr id="52" name="CaixaDeTexto 51"/>
          <p:cNvSpPr txBox="1"/>
          <p:nvPr/>
        </p:nvSpPr>
        <p:spPr>
          <a:xfrm>
            <a:off x="2285984" y="4643446"/>
            <a:ext cx="615553" cy="103650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Inspeção,</a:t>
            </a:r>
          </a:p>
          <a:p>
            <a:r>
              <a:rPr lang="pt-BR" sz="1400" dirty="0" smtClean="0"/>
              <a:t>Quarentena</a:t>
            </a:r>
            <a:endParaRPr lang="pt-BR" sz="1400" dirty="0"/>
          </a:p>
        </p:txBody>
      </p:sp>
      <p:sp>
        <p:nvSpPr>
          <p:cNvPr id="54" name="CaixaDeTexto 53"/>
          <p:cNvSpPr txBox="1"/>
          <p:nvPr/>
        </p:nvSpPr>
        <p:spPr>
          <a:xfrm>
            <a:off x="6143636" y="2000240"/>
            <a:ext cx="400110" cy="127695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pt-BR" sz="1400" dirty="0" smtClean="0"/>
              <a:t>Área </a:t>
            </a:r>
            <a:r>
              <a:rPr lang="pt-BR" sz="1400" dirty="0" err="1" smtClean="0"/>
              <a:t>depicking</a:t>
            </a:r>
            <a:endParaRPr lang="pt-BR" sz="1400" dirty="0"/>
          </a:p>
        </p:txBody>
      </p:sp>
      <p:cxnSp>
        <p:nvCxnSpPr>
          <p:cNvPr id="56" name="Conector de seta reta 55"/>
          <p:cNvCxnSpPr>
            <a:stCxn id="17" idx="1"/>
            <a:endCxn id="19" idx="3"/>
          </p:cNvCxnSpPr>
          <p:nvPr/>
        </p:nvCxnSpPr>
        <p:spPr>
          <a:xfrm rot="16200000" flipH="1">
            <a:off x="6304371" y="3696892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aixaDeTexto 56"/>
          <p:cNvSpPr txBox="1"/>
          <p:nvPr/>
        </p:nvSpPr>
        <p:spPr>
          <a:xfrm>
            <a:off x="6357950" y="4286256"/>
            <a:ext cx="400110" cy="10001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t-BR" sz="1400" dirty="0" smtClean="0"/>
              <a:t>Docas</a:t>
            </a:r>
            <a:endParaRPr lang="pt-BR" sz="1400" dirty="0"/>
          </a:p>
        </p:txBody>
      </p:sp>
      <p:cxnSp>
        <p:nvCxnSpPr>
          <p:cNvPr id="61" name="Conector de seta reta 60"/>
          <p:cNvCxnSpPr>
            <a:stCxn id="19" idx="2"/>
          </p:cNvCxnSpPr>
          <p:nvPr/>
        </p:nvCxnSpPr>
        <p:spPr>
          <a:xfrm>
            <a:off x="7000892" y="492919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3" descr="C:\Users\Priscila\AppData\Local\Microsoft\Windows\Temporary Internet Files\Content.IE5\CVZAW322\MC90019804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43674" y="2571745"/>
            <a:ext cx="171572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3600" dirty="0" smtClean="0">
                <a:latin typeface="Arial" pitchFamily="34" charset="0"/>
                <a:cs typeface="Arial" pitchFamily="34" charset="0"/>
              </a:rPr>
              <a:t>Tipos de armazéns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Priscila\AppData\Local\Microsoft\Windows\Temporary Internet Files\Content.IE5\DC6G1GFH\MP90040042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000372"/>
            <a:ext cx="5465008" cy="3643339"/>
          </a:xfrm>
          <a:prstGeom prst="rect">
            <a:avLst/>
          </a:prstGeom>
          <a:noFill/>
        </p:spPr>
      </p:pic>
      <p:pic>
        <p:nvPicPr>
          <p:cNvPr id="2052" name="Picture 4" descr="C:\Users\Priscila\AppData\Local\Microsoft\Windows\Temporary Internet Files\Content.IE5\DC6G1GFH\MP90022770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357298"/>
            <a:ext cx="3657600" cy="2420112"/>
          </a:xfrm>
          <a:prstGeom prst="rect">
            <a:avLst/>
          </a:prstGeom>
          <a:noFill/>
        </p:spPr>
      </p:pic>
      <p:pic>
        <p:nvPicPr>
          <p:cNvPr id="2053" name="Picture 5" descr="C:\Users\Priscila\AppData\Local\Microsoft\Windows\Temporary Internet Files\Content.IE5\JMHB830X\MP90044283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57166"/>
            <a:ext cx="2160270" cy="3227070"/>
          </a:xfrm>
          <a:prstGeom prst="rect">
            <a:avLst/>
          </a:prstGeom>
          <a:noFill/>
        </p:spPr>
      </p:pic>
      <p:pic>
        <p:nvPicPr>
          <p:cNvPr id="2059" name="Picture 11" descr="C:\Users\Priscila\AppData\Local\Microsoft\Windows\Temporary Internet Files\Content.IE5\JMHB830X\MC90023099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786190"/>
            <a:ext cx="1664329" cy="2184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2956</TotalTime>
  <Words>541</Words>
  <Application>Microsoft Office PowerPoint</Application>
  <PresentationFormat>Apresentação na tela (4:3)</PresentationFormat>
  <Paragraphs>165</Paragraphs>
  <Slides>25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25</vt:i4>
      </vt:variant>
    </vt:vector>
  </HeadingPairs>
  <TitlesOfParts>
    <vt:vector size="26" baseType="lpstr">
      <vt:lpstr>Concourse</vt:lpstr>
      <vt:lpstr>Logística Integrada Gestão de Estoques e Controle Físico</vt:lpstr>
      <vt:lpstr>Necessidade dos estoques</vt:lpstr>
      <vt:lpstr>Impacto econômico dos estoques</vt:lpstr>
      <vt:lpstr>Classificação de estoques</vt:lpstr>
      <vt:lpstr>Classificação de estoques</vt:lpstr>
      <vt:lpstr>Gestão de Estoques - Físico</vt:lpstr>
      <vt:lpstr> Cycle Counting </vt:lpstr>
      <vt:lpstr>Gestão de Estoques</vt:lpstr>
      <vt:lpstr>Tipos de armazéns</vt:lpstr>
      <vt:lpstr>Tipos de armazéns</vt:lpstr>
      <vt:lpstr>Tipos de armazéns</vt:lpstr>
      <vt:lpstr>Tipos de armazéns</vt:lpstr>
      <vt:lpstr>Armazéns – Alimentos perecíveis</vt:lpstr>
      <vt:lpstr>Armazéns Sustentáveis</vt:lpstr>
      <vt:lpstr>Estruturas de armazéns</vt:lpstr>
      <vt:lpstr>Estruturas de armazéns</vt:lpstr>
      <vt:lpstr>Controle Sistêmico</vt:lpstr>
      <vt:lpstr>Controle Sistêmico – Código de Barras</vt:lpstr>
      <vt:lpstr>Controle Sistêmico - Etiquetas</vt:lpstr>
      <vt:lpstr>Controle Sistêmico - RFID</vt:lpstr>
      <vt:lpstr>Controle físico – Inventário Anual</vt:lpstr>
      <vt:lpstr>Controle físico</vt:lpstr>
      <vt:lpstr>Desperdícios</vt:lpstr>
      <vt:lpstr>Desperdícios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GESTAO DE ESTOQUES</dc:title>
  <dc:creator>Luciel H Oliveira</dc:creator>
  <dc:description>luciel@uol.com.br</dc:description>
  <cp:lastModifiedBy>LUCIEL</cp:lastModifiedBy>
  <cp:revision>202</cp:revision>
  <dcterms:created xsi:type="dcterms:W3CDTF">2009-11-23T11:02:46Z</dcterms:created>
  <dcterms:modified xsi:type="dcterms:W3CDTF">2012-09-22T00:14:38Z</dcterms:modified>
</cp:coreProperties>
</file>